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8" r:id="rId4"/>
    <p:sldId id="274" r:id="rId5"/>
    <p:sldId id="276" r:id="rId6"/>
    <p:sldId id="277" r:id="rId7"/>
    <p:sldId id="270" r:id="rId8"/>
    <p:sldId id="278" r:id="rId9"/>
    <p:sldId id="279" r:id="rId10"/>
    <p:sldId id="280" r:id="rId11"/>
    <p:sldId id="302" r:id="rId12"/>
    <p:sldId id="303" r:id="rId13"/>
    <p:sldId id="282" r:id="rId14"/>
    <p:sldId id="285" r:id="rId15"/>
    <p:sldId id="286" r:id="rId16"/>
    <p:sldId id="304" r:id="rId17"/>
    <p:sldId id="292" r:id="rId18"/>
    <p:sldId id="283" r:id="rId19"/>
    <p:sldId id="297" r:id="rId20"/>
    <p:sldId id="287" r:id="rId21"/>
    <p:sldId id="288" r:id="rId22"/>
    <p:sldId id="289" r:id="rId23"/>
    <p:sldId id="294" r:id="rId24"/>
    <p:sldId id="291" r:id="rId25"/>
    <p:sldId id="300" r:id="rId26"/>
    <p:sldId id="301" r:id="rId27"/>
  </p:sldIdLst>
  <p:sldSz cx="18288000" cy="10287000"/>
  <p:notesSz cx="10287000" cy="18288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210 콤퓨타세탁 B" panose="02020603020101020101" pitchFamily="18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배달의민족 도현" panose="020B0600000101010101" pitchFamily="50" charset="-127"/>
      <p:regular r:id="rId36"/>
    </p:embeddedFont>
    <p:embeddedFont>
      <p:font typeface="210 콤퓨타세탁 L" panose="02020603020101020101" pitchFamily="18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29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" y="-150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187A-6EF6-4C39-B51A-0CABEF488CD0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D7E49-1A5E-4EB9-9202-0F9DD75D0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6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D7E49-1A5E-4EB9-9202-0F9DD75D079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3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배달의민족 도현" panose="020B060000010101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9417" y="-308502"/>
            <a:ext cx="11526698" cy="10902717"/>
            <a:chOff x="7481190" y="-308501"/>
            <a:chExt cx="11526698" cy="10902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1190" y="-308501"/>
              <a:ext cx="11526698" cy="109027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9991" y="-462752"/>
            <a:ext cx="1867134" cy="11211218"/>
            <a:chOff x="-609991" y="-462752"/>
            <a:chExt cx="1867134" cy="11211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9991" y="-462752"/>
              <a:ext cx="1867134" cy="1121121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982200" y="3423530"/>
            <a:ext cx="4601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관리</a:t>
            </a:r>
            <a:endParaRPr lang="ko-KR" altLang="en-US" sz="8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29437" y="4442169"/>
            <a:ext cx="4601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</a:t>
            </a:r>
            <a:endParaRPr lang="ko-KR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602142" y="6166968"/>
            <a:ext cx="3095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회식은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보쌈</a:t>
            </a:r>
            <a:endParaRPr lang="ko-KR" altLang="en-US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40501" y="6799302"/>
            <a:ext cx="76566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최희원 김수빈 나성진 조성진 주건우</a:t>
            </a:r>
            <a:endParaRPr lang="ko-KR" altLang="en-US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-106704"/>
            <a:ext cx="18264684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34665" y="4213246"/>
            <a:ext cx="10395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9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64341E-6 L -0.29045 -0.341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23" y="-17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userMenu</a:t>
                </a:r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담당자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 메인 메뉴 화면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1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5972" y="-373591"/>
            <a:ext cx="9398851" cy="10938163"/>
            <a:chOff x="-357581" y="-357971"/>
            <a:chExt cx="9398851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13592" y="4579960"/>
            <a:ext cx="11051943" cy="1144842"/>
            <a:chOff x="12613592" y="4579960"/>
            <a:chExt cx="11051943" cy="11448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2613592" y="4579960"/>
              <a:ext cx="11051943" cy="1144842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1266548" y="4723593"/>
            <a:ext cx="61938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userMenu</a:t>
            </a:r>
            <a:r>
              <a:rPr lang="en-US" altLang="ko-KR" sz="5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endParaRPr lang="ko-KR" altLang="en-US" sz="5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 rot="3353702">
            <a:off x="9445023" y="900202"/>
            <a:ext cx="464754" cy="81624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3353702">
            <a:off x="16695048" y="8428931"/>
            <a:ext cx="464754" cy="81624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1314578"/>
            <a:ext cx="7299837" cy="756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96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login()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관리자 또는 사용자 로그인 화면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6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selectAll</a:t>
                </a:r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공통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 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등록된 상품 전체를 조회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4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4497623" cy="2671095"/>
              <a:chOff x="3333177" y="5194755"/>
              <a:chExt cx="14497623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322955"/>
                <a:ext cx="76416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selectByProductName</a:t>
                </a:r>
                <a:r>
                  <a:rPr lang="en-US" altLang="ko-KR" sz="4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4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726061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공통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 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상품명 입력 후 일치하는 상품 조회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4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selectByUserId</a:t>
                </a:r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담당자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 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담당 상품 검색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0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updateByProduct</a:t>
                </a:r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담당자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 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상품 재고 수정하기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adminMenu</a:t>
                </a:r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관리자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 메인 메뉴 화면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94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5972" y="-373591"/>
            <a:ext cx="9398851" cy="10938163"/>
            <a:chOff x="-357581" y="-357971"/>
            <a:chExt cx="9398851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13592" y="4579960"/>
            <a:ext cx="11051943" cy="1144842"/>
            <a:chOff x="12613592" y="4579960"/>
            <a:chExt cx="11051943" cy="11448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2613592" y="4579960"/>
              <a:ext cx="11051943" cy="1144842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1028700"/>
            <a:ext cx="710565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266548" y="4723593"/>
            <a:ext cx="61938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adminMenu</a:t>
            </a:r>
            <a:r>
              <a:rPr lang="en-US" altLang="ko-KR" sz="5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endParaRPr lang="ko-KR" altLang="en-US" sz="5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 rot="3353702">
            <a:off x="9608449" y="620577"/>
            <a:ext cx="464754" cy="81624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 rot="3353702">
            <a:off x="16672998" y="8966629"/>
            <a:ext cx="464754" cy="81624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2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111" name="TextBox 110"/>
          <p:cNvSpPr txBox="1"/>
          <p:nvPr/>
        </p:nvSpPr>
        <p:spPr>
          <a:xfrm>
            <a:off x="7338953" y="1005870"/>
            <a:ext cx="3492000" cy="861774"/>
          </a:xfrm>
          <a:prstGeom prst="rect">
            <a:avLst/>
          </a:prstGeom>
          <a:solidFill>
            <a:srgbClr val="FFD629">
              <a:alpha val="94902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000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50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43000" y="3083632"/>
            <a:ext cx="15849600" cy="5165688"/>
            <a:chOff x="1143000" y="3083632"/>
            <a:chExt cx="15849600" cy="5165688"/>
          </a:xfrm>
        </p:grpSpPr>
        <p:sp>
          <p:nvSpPr>
            <p:cNvPr id="115" name="직사각형 114"/>
            <p:cNvSpPr/>
            <p:nvPr/>
          </p:nvSpPr>
          <p:spPr>
            <a:xfrm>
              <a:off x="1143000" y="3083632"/>
              <a:ext cx="2945479" cy="5163220"/>
            </a:xfrm>
            <a:prstGeom prst="rect">
              <a:avLst/>
            </a:prstGeom>
            <a:solidFill>
              <a:srgbClr val="FFD629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445921" y="3086100"/>
              <a:ext cx="2945479" cy="5163220"/>
            </a:xfrm>
            <a:prstGeom prst="rect">
              <a:avLst/>
            </a:prstGeom>
            <a:solidFill>
              <a:srgbClr val="FFD629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4047121" y="3083632"/>
              <a:ext cx="2945479" cy="5163220"/>
            </a:xfrm>
            <a:prstGeom prst="rect">
              <a:avLst/>
            </a:prstGeom>
            <a:solidFill>
              <a:srgbClr val="FFD629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50302" y="6845983"/>
              <a:ext cx="28953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MVC </a:t>
              </a:r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패턴의 이해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159656" y="4192548"/>
              <a:ext cx="1067821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endPara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84748" y="4195017"/>
              <a:ext cx="1067821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</a:t>
              </a:r>
              <a:endPara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1759228" y="4192549"/>
              <a:ext cx="1067821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04</a:t>
              </a:r>
              <a:endPara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4985949" y="4192549"/>
              <a:ext cx="1067821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04</a:t>
              </a:r>
              <a:endPara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62359" y="6633009"/>
              <a:ext cx="27126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오라클</a:t>
              </a:r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테이블과</a:t>
              </a:r>
              <a:endPara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실행 구문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4335882" y="6848452"/>
              <a:ext cx="23679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조원의 </a:t>
              </a:r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한마디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37" name="직사각형 36"/>
          <p:cNvSpPr/>
          <p:nvPr/>
        </p:nvSpPr>
        <p:spPr>
          <a:xfrm>
            <a:off x="7764613" y="3083632"/>
            <a:ext cx="5875187" cy="51632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130848" y="4192549"/>
            <a:ext cx="1067821" cy="86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11390" y="6630541"/>
            <a:ext cx="4706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공통 기능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insertProduct</a:t>
                </a:r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관리자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 상품 추가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4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updateProduct</a:t>
                </a:r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관리자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 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상품 정보 수정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4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deleteProduct</a:t>
                </a:r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관리자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 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상품 삭제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4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2745021" cy="2671095"/>
              <a:chOff x="3333177" y="5194755"/>
              <a:chExt cx="12745021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관리자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 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상품별 담당자 검색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10189190" y="4885863"/>
            <a:ext cx="61938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selectBySeller</a:t>
            </a:r>
            <a:r>
              <a:rPr lang="en-US" altLang="ko-KR" sz="5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endParaRPr lang="ko-KR" altLang="en-US" sz="5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1785" y="4305300"/>
            <a:ext cx="18554787" cy="3733801"/>
            <a:chOff x="-111785" y="4686299"/>
            <a:chExt cx="18554787" cy="3733801"/>
          </a:xfrm>
        </p:grpSpPr>
        <p:sp>
          <p:nvSpPr>
            <p:cNvPr id="47" name="직사각형 46"/>
            <p:cNvSpPr/>
            <p:nvPr/>
          </p:nvSpPr>
          <p:spPr>
            <a:xfrm>
              <a:off x="-111785" y="4686299"/>
              <a:ext cx="18554787" cy="3733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333177" y="5215605"/>
              <a:ext cx="13049822" cy="2671095"/>
              <a:chOff x="3333177" y="5194755"/>
              <a:chExt cx="13049822" cy="267109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5194755"/>
                <a:ext cx="964287" cy="964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189190" y="5246012"/>
                <a:ext cx="61938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deleteMember</a:t>
                </a:r>
                <a:r>
                  <a:rPr lang="en-US" altLang="ko-KR" sz="50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()</a:t>
                </a:r>
                <a:endParaRPr lang="ko-KR" altLang="en-US" sz="5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52999" y="5246011"/>
                <a:ext cx="409825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메소드명</a:t>
                </a:r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77" y="6908588"/>
                <a:ext cx="957262" cy="957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00600" y="6956332"/>
                <a:ext cx="409825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담당 기능   </a:t>
                </a:r>
                <a:r>
                  <a:rPr lang="en-US" altLang="ko-KR" sz="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:   </a:t>
                </a:r>
                <a:endParaRPr lang="ko-KR" altLang="en-US" sz="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89189" y="7110220"/>
                <a:ext cx="58890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(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관리자</a:t>
                </a:r>
                <a:r>
                  <a:rPr lang="en-US" altLang="ko-KR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) </a:t>
                </a:r>
                <a:r>
                  <a:rPr lang="ko-KR" altLang="en-US" sz="3000" dirty="0" smtClean="0"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담당자 계정 삭제</a:t>
                </a:r>
                <a:endParaRPr lang="ko-KR" altLang="en-US" sz="3000" dirty="0"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676890" y="1284874"/>
            <a:ext cx="9381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기능 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차별화</a:t>
            </a:r>
            <a:endParaRPr lang="en-US" altLang="ko-KR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리뷰</a:t>
            </a:r>
            <a:r>
              <a:rPr lang="en-US" altLang="ko-KR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4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-106704"/>
            <a:ext cx="18264684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87646" y="4800724"/>
            <a:ext cx="6269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조원의 한마디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6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64341E-6 L -0.29045 -0.341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23" y="-17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91071" y="-2273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6890" y="1284874"/>
            <a:ext cx="6269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조원의 한마디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838700"/>
            <a:ext cx="4876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7367038" y="1181100"/>
            <a:ext cx="10591800" cy="2732800"/>
            <a:chOff x="7367038" y="179405"/>
            <a:chExt cx="10591800" cy="2732800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536428">
              <a:off x="7367038" y="179405"/>
              <a:ext cx="10591800" cy="273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rot="8034">
              <a:off x="9162833" y="1078718"/>
              <a:ext cx="85286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세미</a:t>
              </a:r>
              <a:r>
                <a:rPr lang="en-US" altLang="ko-KR" sz="3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, </a:t>
              </a:r>
              <a:r>
                <a:rPr lang="ko-KR" altLang="en-US" sz="30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파이널</a:t>
              </a:r>
              <a:r>
                <a:rPr lang="ko-KR" altLang="en-US" sz="3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 프로젝트도 </a:t>
              </a:r>
              <a:r>
                <a:rPr lang="en-US" altLang="ko-KR" sz="3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D</a:t>
              </a:r>
              <a:r>
                <a:rPr lang="ko-KR" altLang="en-US" sz="3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반 모두 </a:t>
              </a:r>
              <a:r>
                <a:rPr lang="ko-KR" altLang="en-US" sz="30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화이팅</a:t>
              </a:r>
              <a:r>
                <a:rPr lang="en-US" altLang="ko-KR" sz="3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!!</a:t>
              </a:r>
              <a:endParaRPr lang="ko-KR" alt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 rot="20931968">
            <a:off x="666516" y="4103472"/>
            <a:ext cx="647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한마디 어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</a:t>
            </a:r>
            <a:r>
              <a:rPr lang="ko-KR" altLang="en-US" sz="28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뿅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36428">
            <a:off x="7367038" y="7146195"/>
            <a:ext cx="10591800" cy="273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391400" y="4076700"/>
            <a:ext cx="10591800" cy="2732800"/>
            <a:chOff x="7391400" y="4391900"/>
            <a:chExt cx="10591800" cy="2732800"/>
          </a:xfrm>
        </p:grpSpPr>
        <p:grpSp>
          <p:nvGrpSpPr>
            <p:cNvPr id="33" name="그룹 32"/>
            <p:cNvGrpSpPr/>
            <p:nvPr/>
          </p:nvGrpSpPr>
          <p:grpSpPr>
            <a:xfrm>
              <a:off x="7391400" y="4391900"/>
              <a:ext cx="10591800" cy="2732800"/>
              <a:chOff x="7367038" y="179405"/>
              <a:chExt cx="10591800" cy="2732800"/>
            </a:xfrm>
          </p:grpSpPr>
          <p:pic>
            <p:nvPicPr>
              <p:cNvPr id="34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536428">
                <a:off x="7367038" y="179405"/>
                <a:ext cx="10591800" cy="2732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 rot="8034">
                <a:off x="8691869" y="1268753"/>
                <a:ext cx="852869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8077200" y="5144970"/>
              <a:ext cx="9144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첫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팀플이라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어리버리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 헤매느라 팀장 노릇도 잘 한 건지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모르겠습니다ㅠ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/>
              </a:r>
              <a:b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</a:b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그래도 다들 열심히 해주셔서 잘 마무리된 거 같아 좋네요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~</a:t>
              </a:r>
              <a:b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</a:b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앞으로 세미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,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파이널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수료까지 잘 해나갔으면 좋겠습니다</a:t>
              </a:r>
              <a:r>
                <a:rPr lang="en-US" altLang="ko-KR" dirty="0" smtClean="0">
                  <a:solidFill>
                    <a:schemeClr val="accent6">
                      <a:lumMod val="75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!</a:t>
              </a:r>
              <a:endParaRPr lang="en-US" altLang="ko-KR" dirty="0">
                <a:solidFill>
                  <a:schemeClr val="accent6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 rot="8034">
            <a:off x="10135204" y="8045465"/>
            <a:ext cx="544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보쌈 갈 만큼은 한 거 같네요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754679">
            <a:off x="3828863" y="4158619"/>
            <a:ext cx="339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우리가 젤 잘했으면 어떡하죠</a:t>
            </a:r>
            <a: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/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설렌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170615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-106704"/>
            <a:ext cx="18264684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87646" y="4800724"/>
            <a:ext cx="6269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MVC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패턴의 흐름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3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64341E-6 L -0.29045 -0.341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23" y="-17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6890" y="1284874"/>
            <a:ext cx="6269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MVC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패턴의 흐름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52400" y="2857499"/>
            <a:ext cx="18535773" cy="7467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33800" y="3637880"/>
            <a:ext cx="2945479" cy="51632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10400" y="3637880"/>
            <a:ext cx="2945479" cy="51632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287000" y="3637880"/>
            <a:ext cx="2945479" cy="51632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563600" y="3608009"/>
            <a:ext cx="2945479" cy="51632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50" y="4666580"/>
            <a:ext cx="1329250" cy="31058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764000" y="4666580"/>
            <a:ext cx="1329250" cy="31058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5301759"/>
            <a:ext cx="1430337" cy="143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4362" y="9162246"/>
            <a:ext cx="10985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7175" y="9162246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85608" y="9162246"/>
            <a:ext cx="10418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68739" y="9162246"/>
            <a:ext cx="182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Controller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048308" y="9162246"/>
            <a:ext cx="14228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</a:t>
            </a:r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ervice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616893" y="9162246"/>
            <a:ext cx="8388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075137" y="9162246"/>
            <a:ext cx="706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12209" y="3637880"/>
            <a:ext cx="2943670" cy="5181599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287000" y="3628690"/>
            <a:ext cx="2943670" cy="5181599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565409" y="3617525"/>
            <a:ext cx="2943670" cy="5181599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764000" y="4666580"/>
            <a:ext cx="1329250" cy="3148729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828800" y="6016927"/>
            <a:ext cx="3429000" cy="542024"/>
            <a:chOff x="1828800" y="6016927"/>
            <a:chExt cx="3429000" cy="542024"/>
          </a:xfrm>
        </p:grpSpPr>
        <p:cxnSp>
          <p:nvCxnSpPr>
            <p:cNvPr id="7" name="직선 화살표 연결선 6"/>
            <p:cNvCxnSpPr>
              <a:stCxn id="1026" idx="3"/>
            </p:cNvCxnSpPr>
            <p:nvPr/>
          </p:nvCxnSpPr>
          <p:spPr>
            <a:xfrm flipV="1">
              <a:off x="1828800" y="6016927"/>
              <a:ext cx="76200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28800" y="6189619"/>
              <a:ext cx="342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프로그램 실행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50279" y="4343413"/>
            <a:ext cx="3063897" cy="1757689"/>
            <a:chOff x="3250279" y="4343413"/>
            <a:chExt cx="3063897" cy="1757689"/>
          </a:xfrm>
        </p:grpSpPr>
        <p:grpSp>
          <p:nvGrpSpPr>
            <p:cNvPr id="33" name="그룹 32"/>
            <p:cNvGrpSpPr/>
            <p:nvPr/>
          </p:nvGrpSpPr>
          <p:grpSpPr>
            <a:xfrm>
              <a:off x="3250279" y="4343413"/>
              <a:ext cx="2813509" cy="687335"/>
              <a:chOff x="1828800" y="5329593"/>
              <a:chExt cx="2813509" cy="687335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V="1">
                <a:off x="1828800" y="6016927"/>
                <a:ext cx="762000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2927809" y="5329593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시각적인 요소</a:t>
                </a:r>
                <a:endPara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pPr algn="ctr"/>
                <a:r>
                  <a:rPr lang="en-US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</a:t>
                </a:r>
                <a:r>
                  <a:rPr lang="ko-KR" altLang="en-US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입출력 화면</a:t>
                </a:r>
                <a:r>
                  <a:rPr lang="en-US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4128129" y="5547104"/>
              <a:ext cx="2186047" cy="553998"/>
            </a:xfrm>
            <a:prstGeom prst="rect">
              <a:avLst/>
            </a:prstGeom>
            <a:solidFill>
              <a:srgbClr val="FFD629">
                <a:alpha val="94902"/>
              </a:srgb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spc="-15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요청화면</a:t>
              </a:r>
              <a:endParaRPr lang="ko-KR" altLang="en-US" sz="30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477000" y="4978593"/>
            <a:ext cx="3052062" cy="646331"/>
            <a:chOff x="1828800" y="6005777"/>
            <a:chExt cx="3028152" cy="646331"/>
          </a:xfrm>
        </p:grpSpPr>
        <p:cxnSp>
          <p:nvCxnSpPr>
            <p:cNvPr id="38" name="직선 화살표 연결선 37"/>
            <p:cNvCxnSpPr/>
            <p:nvPr/>
          </p:nvCxnSpPr>
          <p:spPr>
            <a:xfrm flipV="1">
              <a:off x="1828800" y="6016927"/>
              <a:ext cx="76200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783287" y="6005777"/>
              <a:ext cx="20736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VO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가공 후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Service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토스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649674" y="4289797"/>
            <a:ext cx="3151925" cy="673139"/>
            <a:chOff x="1828800" y="5343789"/>
            <a:chExt cx="3127233" cy="673139"/>
          </a:xfrm>
        </p:grpSpPr>
        <p:cxnSp>
          <p:nvCxnSpPr>
            <p:cNvPr id="42" name="직선 화살표 연결선 41"/>
            <p:cNvCxnSpPr/>
            <p:nvPr/>
          </p:nvCxnSpPr>
          <p:spPr>
            <a:xfrm flipV="1">
              <a:off x="1828800" y="6016927"/>
              <a:ext cx="76200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882368" y="5343789"/>
              <a:ext cx="2073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Connection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2954000" y="4000500"/>
            <a:ext cx="3429000" cy="1754326"/>
            <a:chOff x="1828800" y="5054493"/>
            <a:chExt cx="3402137" cy="1754326"/>
          </a:xfrm>
        </p:grpSpPr>
        <p:cxnSp>
          <p:nvCxnSpPr>
            <p:cNvPr id="45" name="직선 화살표 연결선 44"/>
            <p:cNvCxnSpPr/>
            <p:nvPr/>
          </p:nvCxnSpPr>
          <p:spPr>
            <a:xfrm flipV="1">
              <a:off x="1828800" y="6016927"/>
              <a:ext cx="76200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90800" y="5054493"/>
              <a:ext cx="26401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쿼리문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실행과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관련된 모든 코드들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Statement</a:t>
              </a:r>
            </a:p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PreparedStatement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ResultSet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16334256" y="5099689"/>
            <a:ext cx="768017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6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6890" y="1284874"/>
            <a:ext cx="6269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MVC 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패턴의 흐름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90587" y="2857499"/>
            <a:ext cx="18554787" cy="7467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33800" y="3637880"/>
            <a:ext cx="2945479" cy="51632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10400" y="3637880"/>
            <a:ext cx="2945479" cy="51632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287000" y="3637880"/>
            <a:ext cx="2945479" cy="51632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563600" y="3608009"/>
            <a:ext cx="2945479" cy="51632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50" y="4666580"/>
            <a:ext cx="1329250" cy="31058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764000" y="4666580"/>
            <a:ext cx="1329250" cy="3105820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5301759"/>
            <a:ext cx="1430337" cy="143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4362" y="9162246"/>
            <a:ext cx="10985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7175" y="9162246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85608" y="9162246"/>
            <a:ext cx="10418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68739" y="9162246"/>
            <a:ext cx="182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Controller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048308" y="9162246"/>
            <a:ext cx="14228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</a:t>
            </a:r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ervice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616893" y="9162246"/>
            <a:ext cx="8388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Dao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075137" y="9162246"/>
            <a:ext cx="706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828800" y="6016927"/>
            <a:ext cx="3429000" cy="542024"/>
            <a:chOff x="1828800" y="6016927"/>
            <a:chExt cx="3429000" cy="542024"/>
          </a:xfrm>
        </p:grpSpPr>
        <p:cxnSp>
          <p:nvCxnSpPr>
            <p:cNvPr id="7" name="직선 화살표 연결선 6"/>
            <p:cNvCxnSpPr>
              <a:stCxn id="1026" idx="3"/>
            </p:cNvCxnSpPr>
            <p:nvPr/>
          </p:nvCxnSpPr>
          <p:spPr>
            <a:xfrm flipV="1">
              <a:off x="1828800" y="6016927"/>
              <a:ext cx="76200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28800" y="6189619"/>
              <a:ext cx="342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프로그램 실행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50279" y="4343413"/>
            <a:ext cx="3063897" cy="1757689"/>
            <a:chOff x="3250279" y="4343413"/>
            <a:chExt cx="3063897" cy="1757689"/>
          </a:xfrm>
        </p:grpSpPr>
        <p:grpSp>
          <p:nvGrpSpPr>
            <p:cNvPr id="33" name="그룹 32"/>
            <p:cNvGrpSpPr/>
            <p:nvPr/>
          </p:nvGrpSpPr>
          <p:grpSpPr>
            <a:xfrm>
              <a:off x="3250279" y="4343413"/>
              <a:ext cx="2813509" cy="687335"/>
              <a:chOff x="1828800" y="5329593"/>
              <a:chExt cx="2813509" cy="687335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 flipV="1">
                <a:off x="1828800" y="6016927"/>
                <a:ext cx="762000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2927809" y="5329593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시각적인 요소</a:t>
                </a:r>
                <a:endPara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pPr algn="ctr"/>
                <a:r>
                  <a:rPr lang="en-US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</a:t>
                </a:r>
                <a:r>
                  <a:rPr lang="ko-KR" altLang="en-US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입출력 화면</a:t>
                </a:r>
                <a:r>
                  <a:rPr lang="en-US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4128129" y="5547104"/>
              <a:ext cx="2186047" cy="553998"/>
            </a:xfrm>
            <a:prstGeom prst="rect">
              <a:avLst/>
            </a:prstGeom>
            <a:solidFill>
              <a:srgbClr val="FFD629">
                <a:alpha val="94902"/>
              </a:srgb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spc="-15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요청화면</a:t>
              </a:r>
              <a:endParaRPr lang="ko-KR" altLang="en-US" sz="30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649674" y="4289797"/>
            <a:ext cx="3151925" cy="673139"/>
            <a:chOff x="1828800" y="5343789"/>
            <a:chExt cx="3127233" cy="673139"/>
          </a:xfrm>
        </p:grpSpPr>
        <p:cxnSp>
          <p:nvCxnSpPr>
            <p:cNvPr id="42" name="직선 화살표 연결선 41"/>
            <p:cNvCxnSpPr/>
            <p:nvPr/>
          </p:nvCxnSpPr>
          <p:spPr>
            <a:xfrm flipV="1">
              <a:off x="1828800" y="6016927"/>
              <a:ext cx="76200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882368" y="5343789"/>
              <a:ext cx="2073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Connection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2954000" y="4000500"/>
            <a:ext cx="3429000" cy="1754326"/>
            <a:chOff x="1828800" y="5054493"/>
            <a:chExt cx="3402137" cy="1754326"/>
          </a:xfrm>
        </p:grpSpPr>
        <p:cxnSp>
          <p:nvCxnSpPr>
            <p:cNvPr id="45" name="직선 화살표 연결선 44"/>
            <p:cNvCxnSpPr/>
            <p:nvPr/>
          </p:nvCxnSpPr>
          <p:spPr>
            <a:xfrm flipV="1">
              <a:off x="1828800" y="6016927"/>
              <a:ext cx="76200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90800" y="5054493"/>
              <a:ext cx="264013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쿼리문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실행과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관련된 모든 코드들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Statement</a:t>
              </a:r>
            </a:p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PreparedStatement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ResultSet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16334256" y="5099689"/>
            <a:ext cx="768017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16317853" y="7048500"/>
            <a:ext cx="7572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2540361" y="7186808"/>
            <a:ext cx="2090039" cy="681713"/>
            <a:chOff x="12298355" y="7186808"/>
            <a:chExt cx="2090039" cy="681713"/>
          </a:xfrm>
        </p:grpSpPr>
        <p:cxnSp>
          <p:nvCxnSpPr>
            <p:cNvPr id="49" name="직선 화살표 연결선 48"/>
            <p:cNvCxnSpPr/>
            <p:nvPr/>
          </p:nvCxnSpPr>
          <p:spPr>
            <a:xfrm flipH="1">
              <a:off x="12964733" y="7186808"/>
              <a:ext cx="75728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2298355" y="7499189"/>
              <a:ext cx="2090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리턴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67800" y="7186808"/>
            <a:ext cx="2090039" cy="681713"/>
            <a:chOff x="12298355" y="7186808"/>
            <a:chExt cx="2090039" cy="681713"/>
          </a:xfrm>
        </p:grpSpPr>
        <p:cxnSp>
          <p:nvCxnSpPr>
            <p:cNvPr id="52" name="직선 화살표 연결선 51"/>
            <p:cNvCxnSpPr/>
            <p:nvPr/>
          </p:nvCxnSpPr>
          <p:spPr>
            <a:xfrm flipH="1">
              <a:off x="12964733" y="7186808"/>
              <a:ext cx="75728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2298355" y="7499189"/>
              <a:ext cx="2090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리턴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666714" y="6597423"/>
            <a:ext cx="2186048" cy="1136505"/>
            <a:chOff x="10666714" y="6597423"/>
            <a:chExt cx="2186048" cy="1136505"/>
          </a:xfrm>
        </p:grpSpPr>
        <p:sp>
          <p:nvSpPr>
            <p:cNvPr id="57" name="TextBox 56"/>
            <p:cNvSpPr txBox="1"/>
            <p:nvPr/>
          </p:nvSpPr>
          <p:spPr>
            <a:xfrm>
              <a:off x="10666714" y="6597423"/>
              <a:ext cx="2186047" cy="477054"/>
            </a:xfrm>
            <a:prstGeom prst="rect">
              <a:avLst/>
            </a:prstGeom>
            <a:solidFill>
              <a:srgbClr val="FFD629">
                <a:alpha val="94902"/>
              </a:srgb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2500" spc="-15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트랜잭션 처리</a:t>
              </a:r>
              <a:endParaRPr lang="ko-KR" altLang="en-US" sz="25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666715" y="7333818"/>
              <a:ext cx="2186047" cy="400110"/>
            </a:xfrm>
            <a:prstGeom prst="rect">
              <a:avLst/>
            </a:prstGeom>
            <a:solidFill>
              <a:srgbClr val="FFD629">
                <a:alpha val="94902"/>
              </a:srgb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spc="-15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Connection </a:t>
              </a:r>
              <a:r>
                <a:rPr lang="ko-KR" altLang="en-US" sz="2000" spc="-15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반납</a:t>
              </a:r>
              <a:endParaRPr lang="ko-KR" altLang="en-US" sz="20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063361" y="7193016"/>
            <a:ext cx="2090039" cy="681713"/>
            <a:chOff x="12298355" y="7186808"/>
            <a:chExt cx="2090039" cy="681713"/>
          </a:xfrm>
        </p:grpSpPr>
        <p:cxnSp>
          <p:nvCxnSpPr>
            <p:cNvPr id="65" name="직선 화살표 연결선 64"/>
            <p:cNvCxnSpPr/>
            <p:nvPr/>
          </p:nvCxnSpPr>
          <p:spPr>
            <a:xfrm flipH="1">
              <a:off x="12964733" y="7186808"/>
              <a:ext cx="75728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2298355" y="7499189"/>
              <a:ext cx="2090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성공 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or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패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113514" y="7036136"/>
            <a:ext cx="2186047" cy="553998"/>
          </a:xfrm>
          <a:prstGeom prst="rect">
            <a:avLst/>
          </a:prstGeom>
          <a:solidFill>
            <a:srgbClr val="FFD629">
              <a:alpha val="94902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</a:t>
            </a:r>
            <a:r>
              <a:rPr lang="ko-KR" altLang="en-US" sz="3000" spc="-1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</a:t>
            </a:r>
            <a:r>
              <a:rPr lang="ko-KR" altLang="en-US" sz="3000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</a:t>
            </a:r>
            <a:endParaRPr lang="ko-KR" altLang="en-US" sz="3000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6477000" y="4978593"/>
            <a:ext cx="3052062" cy="646331"/>
            <a:chOff x="1828800" y="6005777"/>
            <a:chExt cx="3028152" cy="646331"/>
          </a:xfrm>
        </p:grpSpPr>
        <p:cxnSp>
          <p:nvCxnSpPr>
            <p:cNvPr id="60" name="직선 화살표 연결선 59"/>
            <p:cNvCxnSpPr/>
            <p:nvPr/>
          </p:nvCxnSpPr>
          <p:spPr>
            <a:xfrm flipV="1">
              <a:off x="1828800" y="6016927"/>
              <a:ext cx="76200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783287" y="6005777"/>
              <a:ext cx="20736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VO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가공 후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Service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토스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15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0" y="-106704"/>
            <a:ext cx="18264684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87646" y="4800724"/>
            <a:ext cx="6269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5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오라클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테이블과</a:t>
            </a:r>
            <a:endParaRPr lang="en-US" altLang="ko-KR" sz="5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 구문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64341E-6 L -0.29045 -0.341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23" y="-17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190587" y="2857499"/>
            <a:ext cx="18554787" cy="7467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5667375"/>
            <a:ext cx="55149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768255"/>
            <a:ext cx="56673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138487" y="9238446"/>
            <a:ext cx="2743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PRODUCT 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403930" y="9238446"/>
            <a:ext cx="26527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 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6890" y="3446502"/>
            <a:ext cx="62698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2-1. </a:t>
            </a:r>
            <a:r>
              <a:rPr lang="ko-KR" altLang="en-US" sz="3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생성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839178" y="4305300"/>
            <a:ext cx="4122465" cy="1600200"/>
            <a:chOff x="12839178" y="4305300"/>
            <a:chExt cx="4122465" cy="1600200"/>
          </a:xfrm>
        </p:grpSpPr>
        <p:sp>
          <p:nvSpPr>
            <p:cNvPr id="6" name="직사각형 5"/>
            <p:cNvSpPr/>
            <p:nvPr/>
          </p:nvSpPr>
          <p:spPr>
            <a:xfrm>
              <a:off x="12839178" y="5667375"/>
              <a:ext cx="2057400" cy="2381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151643" y="4305300"/>
              <a:ext cx="3810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기존 수업 때 사용한 적 있는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테이블명으로</a:t>
              </a:r>
              <a:r>
                <a:rPr lang="ko-KR" altLang="en-US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삭제되지 않아 </a:t>
              </a:r>
              <a:r>
                <a:rPr lang="en-US" altLang="ko-KR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CASCADE CONSTRAINT; </a:t>
              </a:r>
              <a:r>
                <a:rPr lang="ko-KR" altLang="en-US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옵션까지 함께 줌 </a:t>
              </a:r>
              <a:endPara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76890" y="1284874"/>
            <a:ext cx="6269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5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오라클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테이블과 실행 구문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1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190587" y="2857499"/>
            <a:ext cx="18554787" cy="7467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76890" y="1284874"/>
            <a:ext cx="6269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5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오라클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테이블과 실행 구문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138487" y="9238446"/>
            <a:ext cx="2743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PRODUCT 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403930" y="9238446"/>
            <a:ext cx="26527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 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6890" y="3446502"/>
            <a:ext cx="62698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2-2. </a:t>
            </a:r>
            <a:r>
              <a:rPr lang="ko-KR" altLang="en-US" sz="3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초기값 </a:t>
            </a:r>
            <a:r>
              <a:rPr lang="ko-KR" altLang="en-US" sz="3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세팅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4471986"/>
            <a:ext cx="490537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799" y="4524373"/>
            <a:ext cx="32289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-195136" y="4313002"/>
            <a:ext cx="18559336" cy="5402498"/>
            <a:chOff x="-195136" y="4313002"/>
            <a:chExt cx="18559336" cy="5402498"/>
          </a:xfrm>
        </p:grpSpPr>
        <p:sp>
          <p:nvSpPr>
            <p:cNvPr id="21" name="직사각형 20"/>
            <p:cNvSpPr/>
            <p:nvPr/>
          </p:nvSpPr>
          <p:spPr>
            <a:xfrm>
              <a:off x="-195136" y="4313002"/>
              <a:ext cx="18559336" cy="5402498"/>
            </a:xfrm>
            <a:prstGeom prst="rect">
              <a:avLst/>
            </a:prstGeom>
            <a:solidFill>
              <a:schemeClr val="tx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799800" y="6996134"/>
              <a:ext cx="64007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COMMIT;</a:t>
              </a:r>
              <a:endParaRPr lang="ko-KR" altLang="en-US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6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24" y="10166900"/>
            <a:ext cx="19160701" cy="158200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1" name="그룹 1001"/>
          <p:cNvGrpSpPr/>
          <p:nvPr/>
        </p:nvGrpSpPr>
        <p:grpSpPr>
          <a:xfrm rot="16200000">
            <a:off x="8704749" y="8167752"/>
            <a:ext cx="19160701" cy="158200"/>
            <a:chOff x="-419246" y="8694319"/>
            <a:chExt cx="19160701" cy="1885874"/>
          </a:xfrm>
        </p:grpSpPr>
        <p:pic>
          <p:nvPicPr>
            <p:cNvPr id="1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63" name="그룹 1001"/>
          <p:cNvGrpSpPr/>
          <p:nvPr/>
        </p:nvGrpSpPr>
        <p:grpSpPr>
          <a:xfrm rot="16200000">
            <a:off x="-9511028" y="7786750"/>
            <a:ext cx="19160701" cy="158200"/>
            <a:chOff x="-419246" y="8694319"/>
            <a:chExt cx="19160701" cy="1885874"/>
          </a:xfrm>
        </p:grpSpPr>
        <p:pic>
          <p:nvPicPr>
            <p:cNvPr id="1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-152400" y="-69126"/>
            <a:ext cx="18407306" cy="10394226"/>
          </a:xfrm>
          <a:prstGeom prst="rect">
            <a:avLst/>
          </a:prstGeom>
          <a:solidFill>
            <a:srgbClr val="FFD62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190587" y="2857499"/>
            <a:ext cx="18554787" cy="7467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76890" y="1284874"/>
            <a:ext cx="6269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5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오라클</a:t>
            </a:r>
            <a:r>
              <a:rPr lang="ko-KR" altLang="en-US" sz="5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테이블과 실행 구문</a:t>
            </a:r>
            <a:endParaRPr lang="ko-KR" altLang="en-US" sz="5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138487" y="9238446"/>
            <a:ext cx="2743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PRODUCT 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403930" y="9238446"/>
            <a:ext cx="26527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 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6890" y="3446502"/>
            <a:ext cx="62698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2-3. </a:t>
            </a:r>
            <a:r>
              <a:rPr lang="ko-KR" altLang="en-US" sz="3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구조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03" y="5784729"/>
            <a:ext cx="6519168" cy="20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207" y="5524500"/>
            <a:ext cx="4347194" cy="23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36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552</Words>
  <Application>Microsoft Office PowerPoint</Application>
  <PresentationFormat>사용자 지정</PresentationFormat>
  <Paragraphs>177</Paragraphs>
  <Slides>26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굴림</vt:lpstr>
      <vt:lpstr>Arial</vt:lpstr>
      <vt:lpstr>?? ??</vt:lpstr>
      <vt:lpstr>맑은 고딕</vt:lpstr>
      <vt:lpstr>210 콤퓨타세탁 B</vt:lpstr>
      <vt:lpstr>Calibri</vt:lpstr>
      <vt:lpstr>배달의민족 도현</vt:lpstr>
      <vt:lpstr>210 콤퓨타세탁 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김수빈</cp:lastModifiedBy>
  <cp:revision>34</cp:revision>
  <dcterms:created xsi:type="dcterms:W3CDTF">2022-09-20T20:04:01Z</dcterms:created>
  <dcterms:modified xsi:type="dcterms:W3CDTF">2022-09-20T15:38:32Z</dcterms:modified>
</cp:coreProperties>
</file>